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useo Moderno Medium" charset="1" panose="00000000000000000000"/>
      <p:regular r:id="rId19"/>
    </p:embeddedFont>
    <p:embeddedFont>
      <p:font typeface="Source Han Sans JP" charset="1" panose="020B0400000000000000"/>
      <p:regular r:id="rId20"/>
    </p:embeddedFont>
    <p:embeddedFont>
      <p:font typeface="Museo Moderno Light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28" Target="notesSlides/notesSlide9.xml" Type="http://schemas.openxmlformats.org/officeDocument/2006/relationships/notesSlide"/><Relationship Id="rId29" Target="notesSlides/notesSlide10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585317"/>
            <a:ext cx="16303526" cy="180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AI Knowledge Companion: Bridging Theory and Reality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782466"/>
            <a:ext cx="10507861" cy="73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 2-days National Level Hackathon 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4925914"/>
            <a:ext cx="8349704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Bridging Theory and Reality in Education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806529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Name of Leader: Shubham Kumar Patel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579096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Date of Submission: 5th September,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351662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College Address: SisTec (Gandhi Nagar)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8124230"/>
            <a:ext cx="1630352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Team Name: Zenith Zone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2200126"/>
            <a:ext cx="5479256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Implementation 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02478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Plan: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3816697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4346227"/>
            <a:ext cx="5245447" cy="38100"/>
            <a:chOff x="0" y="0"/>
            <a:chExt cx="6993930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92238" y="455458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Integrate AI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5081885"/>
            <a:ext cx="5245447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with textbooks/PDFs.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1202" y="3816697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1202" y="4346227"/>
            <a:ext cx="5245447" cy="38100"/>
            <a:chOff x="0" y="0"/>
            <a:chExt cx="6993930" cy="50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21202" y="4554587"/>
            <a:ext cx="4412456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Build Interactive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21202" y="5081885"/>
            <a:ext cx="5245447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(mind maps, real-world examples).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50166" y="3816697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050166" y="4346227"/>
            <a:ext cx="5245447" cy="38100"/>
            <a:chOff x="0" y="0"/>
            <a:chExt cx="6993930" cy="50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993890" cy="50800"/>
            </a:xfrm>
            <a:custGeom>
              <a:avLst/>
              <a:gdLst/>
              <a:ahLst/>
              <a:cxnLst/>
              <a:rect r="r" b="b" t="t" l="l"/>
              <a:pathLst>
                <a:path h="50800" w="699389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050166" y="4554587"/>
            <a:ext cx="3595985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Deploy Assessments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50166" y="5081885"/>
            <a:ext cx="5245447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(MCQs, coding challenges).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2238" y="6041083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92238" y="6570612"/>
            <a:ext cx="8009930" cy="38100"/>
            <a:chOff x="0" y="0"/>
            <a:chExt cx="10679907" cy="50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992238" y="677897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Pilot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2238" y="7306270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with students and educators.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85685" y="6041083"/>
            <a:ext cx="283518" cy="440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Museo Moderno Light"/>
                <a:ea typeface="Museo Moderno Light"/>
                <a:cs typeface="Museo Moderno Light"/>
                <a:sym typeface="Museo Moderno Light"/>
              </a:rPr>
              <a:t>05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285685" y="6570612"/>
            <a:ext cx="8009930" cy="38100"/>
            <a:chOff x="0" y="0"/>
            <a:chExt cx="10679907" cy="50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79938" cy="50800"/>
            </a:xfrm>
            <a:custGeom>
              <a:avLst/>
              <a:gdLst/>
              <a:ahLst/>
              <a:cxnLst/>
              <a:rect r="r" b="b" t="t" l="l"/>
              <a:pathLst>
                <a:path h="50800" w="10679938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285685" y="677897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Scale Globally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85685" y="7306270"/>
            <a:ext cx="8009930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with multilingual support.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2007542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Area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2781895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AI Knowledge Companion is transforming the way students learn, turning traditional textbooks into interactive experiences.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73188" y="4084290"/>
            <a:ext cx="9483626" cy="2201615"/>
            <a:chOff x="0" y="0"/>
            <a:chExt cx="12644835" cy="29354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12594082" cy="2884805"/>
            </a:xfrm>
            <a:custGeom>
              <a:avLst/>
              <a:gdLst/>
              <a:ahLst/>
              <a:cxnLst/>
              <a:rect r="r" b="b" t="t" l="l"/>
              <a:pathLst>
                <a:path h="2884805" w="12594082">
                  <a:moveTo>
                    <a:pt x="0" y="56769"/>
                  </a:moveTo>
                  <a:cubicBezTo>
                    <a:pt x="0" y="25400"/>
                    <a:pt x="25781" y="0"/>
                    <a:pt x="57531" y="0"/>
                  </a:cubicBezTo>
                  <a:lnTo>
                    <a:pt x="12536551" y="0"/>
                  </a:lnTo>
                  <a:cubicBezTo>
                    <a:pt x="12568301" y="0"/>
                    <a:pt x="12594082" y="25400"/>
                    <a:pt x="12594082" y="56769"/>
                  </a:cubicBezTo>
                  <a:lnTo>
                    <a:pt x="12594082" y="2828036"/>
                  </a:lnTo>
                  <a:cubicBezTo>
                    <a:pt x="12594082" y="2859405"/>
                    <a:pt x="12568301" y="2884805"/>
                    <a:pt x="12536551" y="2884805"/>
                  </a:cubicBezTo>
                  <a:lnTo>
                    <a:pt x="57531" y="2884805"/>
                  </a:lnTo>
                  <a:cubicBezTo>
                    <a:pt x="25781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644882" cy="2935605"/>
            </a:xfrm>
            <a:custGeom>
              <a:avLst/>
              <a:gdLst/>
              <a:ahLst/>
              <a:cxnLst/>
              <a:rect r="r" b="b" t="t" l="l"/>
              <a:pathLst>
                <a:path h="2935605" w="12644882">
                  <a:moveTo>
                    <a:pt x="0" y="82169"/>
                  </a:moveTo>
                  <a:cubicBezTo>
                    <a:pt x="0" y="36449"/>
                    <a:pt x="37465" y="0"/>
                    <a:pt x="82931" y="0"/>
                  </a:cubicBezTo>
                  <a:lnTo>
                    <a:pt x="12561951" y="0"/>
                  </a:lnTo>
                  <a:lnTo>
                    <a:pt x="12561951" y="25400"/>
                  </a:lnTo>
                  <a:lnTo>
                    <a:pt x="12561951" y="0"/>
                  </a:lnTo>
                  <a:cubicBezTo>
                    <a:pt x="12607417" y="0"/>
                    <a:pt x="12644882" y="36449"/>
                    <a:pt x="12644882" y="82169"/>
                  </a:cubicBezTo>
                  <a:lnTo>
                    <a:pt x="12619482" y="82169"/>
                  </a:lnTo>
                  <a:lnTo>
                    <a:pt x="12644882" y="82169"/>
                  </a:lnTo>
                  <a:lnTo>
                    <a:pt x="12644882" y="2853436"/>
                  </a:lnTo>
                  <a:lnTo>
                    <a:pt x="12619482" y="2853436"/>
                  </a:lnTo>
                  <a:lnTo>
                    <a:pt x="12644882" y="2853436"/>
                  </a:lnTo>
                  <a:cubicBezTo>
                    <a:pt x="12644882" y="2899156"/>
                    <a:pt x="12607417" y="2935605"/>
                    <a:pt x="12561951" y="2935605"/>
                  </a:cubicBezTo>
                  <a:lnTo>
                    <a:pt x="12561951" y="2910205"/>
                  </a:lnTo>
                  <a:lnTo>
                    <a:pt x="12561951" y="2935605"/>
                  </a:lnTo>
                  <a:lnTo>
                    <a:pt x="82931" y="2935605"/>
                  </a:lnTo>
                  <a:lnTo>
                    <a:pt x="82931" y="2910205"/>
                  </a:lnTo>
                  <a:lnTo>
                    <a:pt x="82931" y="2935605"/>
                  </a:lnTo>
                  <a:cubicBezTo>
                    <a:pt x="37465" y="2935605"/>
                    <a:pt x="0" y="2899156"/>
                    <a:pt x="0" y="2853436"/>
                  </a:cubicBezTo>
                  <a:lnTo>
                    <a:pt x="0" y="82169"/>
                  </a:lnTo>
                  <a:lnTo>
                    <a:pt x="25400" y="82169"/>
                  </a:lnTo>
                  <a:lnTo>
                    <a:pt x="0" y="82169"/>
                  </a:lnTo>
                  <a:moveTo>
                    <a:pt x="50800" y="82169"/>
                  </a:moveTo>
                  <a:lnTo>
                    <a:pt x="50800" y="2853436"/>
                  </a:lnTo>
                  <a:lnTo>
                    <a:pt x="25400" y="2853436"/>
                  </a:lnTo>
                  <a:lnTo>
                    <a:pt x="50800" y="2853436"/>
                  </a:lnTo>
                  <a:cubicBezTo>
                    <a:pt x="50800" y="2870454"/>
                    <a:pt x="64897" y="2884805"/>
                    <a:pt x="82931" y="2884805"/>
                  </a:cubicBezTo>
                  <a:lnTo>
                    <a:pt x="12561951" y="2884805"/>
                  </a:lnTo>
                  <a:cubicBezTo>
                    <a:pt x="12579985" y="2884805"/>
                    <a:pt x="12594082" y="2870454"/>
                    <a:pt x="12594082" y="2853436"/>
                  </a:cubicBezTo>
                  <a:lnTo>
                    <a:pt x="12594082" y="82169"/>
                  </a:lnTo>
                  <a:cubicBezTo>
                    <a:pt x="12594082" y="65151"/>
                    <a:pt x="12579985" y="50800"/>
                    <a:pt x="12561951" y="50800"/>
                  </a:cubicBezTo>
                  <a:lnTo>
                    <a:pt x="82931" y="50800"/>
                  </a:lnTo>
                  <a:lnTo>
                    <a:pt x="82931" y="25400"/>
                  </a:lnTo>
                  <a:lnTo>
                    <a:pt x="82931" y="50800"/>
                  </a:lnTo>
                  <a:cubicBezTo>
                    <a:pt x="64897" y="50800"/>
                    <a:pt x="50800" y="65151"/>
                    <a:pt x="50800" y="82169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2238" y="4103340"/>
            <a:ext cx="152400" cy="2163515"/>
            <a:chOff x="0" y="0"/>
            <a:chExt cx="203200" cy="28846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466255" y="4415433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Vision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6255" y="4942731"/>
            <a:ext cx="864989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Close the critical gap between classroom theory and real-world application.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73188" y="6531322"/>
            <a:ext cx="9483626" cy="1747986"/>
            <a:chOff x="0" y="0"/>
            <a:chExt cx="12644835" cy="233064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25400" y="25400"/>
              <a:ext cx="12594082" cy="2279777"/>
            </a:xfrm>
            <a:custGeom>
              <a:avLst/>
              <a:gdLst/>
              <a:ahLst/>
              <a:cxnLst/>
              <a:rect r="r" b="b" t="t" l="l"/>
              <a:pathLst>
                <a:path h="2279777" w="12594082">
                  <a:moveTo>
                    <a:pt x="0" y="56642"/>
                  </a:moveTo>
                  <a:cubicBezTo>
                    <a:pt x="0" y="25400"/>
                    <a:pt x="25908" y="0"/>
                    <a:pt x="57785" y="0"/>
                  </a:cubicBezTo>
                  <a:lnTo>
                    <a:pt x="12536297" y="0"/>
                  </a:lnTo>
                  <a:cubicBezTo>
                    <a:pt x="12568174" y="0"/>
                    <a:pt x="12594082" y="25400"/>
                    <a:pt x="12594082" y="56642"/>
                  </a:cubicBezTo>
                  <a:lnTo>
                    <a:pt x="12594082" y="2223135"/>
                  </a:lnTo>
                  <a:cubicBezTo>
                    <a:pt x="12594082" y="2254504"/>
                    <a:pt x="12568174" y="2279777"/>
                    <a:pt x="12536297" y="2279777"/>
                  </a:cubicBezTo>
                  <a:lnTo>
                    <a:pt x="57785" y="2279777"/>
                  </a:lnTo>
                  <a:cubicBezTo>
                    <a:pt x="25908" y="2279777"/>
                    <a:pt x="0" y="2254377"/>
                    <a:pt x="0" y="2223135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644882" cy="2330577"/>
            </a:xfrm>
            <a:custGeom>
              <a:avLst/>
              <a:gdLst/>
              <a:ahLst/>
              <a:cxnLst/>
              <a:rect r="r" b="b" t="t" l="l"/>
              <a:pathLst>
                <a:path h="2330577" w="12644882">
                  <a:moveTo>
                    <a:pt x="0" y="82042"/>
                  </a:moveTo>
                  <a:cubicBezTo>
                    <a:pt x="0" y="36322"/>
                    <a:pt x="37592" y="0"/>
                    <a:pt x="83185" y="0"/>
                  </a:cubicBezTo>
                  <a:lnTo>
                    <a:pt x="12561697" y="0"/>
                  </a:lnTo>
                  <a:lnTo>
                    <a:pt x="12561697" y="25400"/>
                  </a:lnTo>
                  <a:lnTo>
                    <a:pt x="12561697" y="0"/>
                  </a:lnTo>
                  <a:cubicBezTo>
                    <a:pt x="12607163" y="0"/>
                    <a:pt x="12644882" y="36322"/>
                    <a:pt x="12644882" y="82042"/>
                  </a:cubicBezTo>
                  <a:lnTo>
                    <a:pt x="12619482" y="82042"/>
                  </a:lnTo>
                  <a:lnTo>
                    <a:pt x="12644882" y="82042"/>
                  </a:lnTo>
                  <a:lnTo>
                    <a:pt x="12644882" y="2248535"/>
                  </a:lnTo>
                  <a:lnTo>
                    <a:pt x="12619482" y="2248535"/>
                  </a:lnTo>
                  <a:lnTo>
                    <a:pt x="12644882" y="2248535"/>
                  </a:lnTo>
                  <a:cubicBezTo>
                    <a:pt x="12644882" y="2294255"/>
                    <a:pt x="12607290" y="2330577"/>
                    <a:pt x="12561697" y="2330577"/>
                  </a:cubicBezTo>
                  <a:lnTo>
                    <a:pt x="12561697" y="2305177"/>
                  </a:lnTo>
                  <a:lnTo>
                    <a:pt x="12561697" y="2330577"/>
                  </a:lnTo>
                  <a:lnTo>
                    <a:pt x="83185" y="2330577"/>
                  </a:lnTo>
                  <a:lnTo>
                    <a:pt x="83185" y="2305177"/>
                  </a:lnTo>
                  <a:lnTo>
                    <a:pt x="83185" y="2330577"/>
                  </a:lnTo>
                  <a:cubicBezTo>
                    <a:pt x="37719" y="2330577"/>
                    <a:pt x="0" y="2294255"/>
                    <a:pt x="0" y="2248535"/>
                  </a:cubicBezTo>
                  <a:lnTo>
                    <a:pt x="0" y="82042"/>
                  </a:lnTo>
                  <a:lnTo>
                    <a:pt x="25400" y="82042"/>
                  </a:lnTo>
                  <a:lnTo>
                    <a:pt x="0" y="82042"/>
                  </a:lnTo>
                  <a:moveTo>
                    <a:pt x="50800" y="82042"/>
                  </a:moveTo>
                  <a:lnTo>
                    <a:pt x="50800" y="2248535"/>
                  </a:lnTo>
                  <a:lnTo>
                    <a:pt x="25400" y="2248535"/>
                  </a:lnTo>
                  <a:lnTo>
                    <a:pt x="50800" y="2248535"/>
                  </a:lnTo>
                  <a:cubicBezTo>
                    <a:pt x="50800" y="2265426"/>
                    <a:pt x="64897" y="2279777"/>
                    <a:pt x="83185" y="2279777"/>
                  </a:cubicBezTo>
                  <a:lnTo>
                    <a:pt x="12561697" y="2279777"/>
                  </a:lnTo>
                  <a:cubicBezTo>
                    <a:pt x="12579985" y="2279777"/>
                    <a:pt x="12594082" y="2265299"/>
                    <a:pt x="12594082" y="2248535"/>
                  </a:cubicBezTo>
                  <a:lnTo>
                    <a:pt x="12594082" y="82042"/>
                  </a:lnTo>
                  <a:cubicBezTo>
                    <a:pt x="12594082" y="65151"/>
                    <a:pt x="12579985" y="50800"/>
                    <a:pt x="12561697" y="50800"/>
                  </a:cubicBezTo>
                  <a:lnTo>
                    <a:pt x="83185" y="50800"/>
                  </a:lnTo>
                  <a:lnTo>
                    <a:pt x="83185" y="25400"/>
                  </a:lnTo>
                  <a:lnTo>
                    <a:pt x="83185" y="50800"/>
                  </a:lnTo>
                  <a:cubicBezTo>
                    <a:pt x="64897" y="50800"/>
                    <a:pt x="50800" y="65278"/>
                    <a:pt x="50800" y="82042"/>
                  </a:cubicBezTo>
                  <a:close/>
                </a:path>
              </a:pathLst>
            </a:custGeom>
            <a:solidFill>
              <a:srgbClr val="D9D4C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92238" y="6550372"/>
            <a:ext cx="152400" cy="1709886"/>
            <a:chOff x="0" y="0"/>
            <a:chExt cx="203200" cy="22798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3200" cy="2279904"/>
            </a:xfrm>
            <a:custGeom>
              <a:avLst/>
              <a:gdLst/>
              <a:ahLst/>
              <a:cxnLst/>
              <a:rect r="r" b="b" t="t" l="l"/>
              <a:pathLst>
                <a:path h="2279904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223135"/>
                  </a:lnTo>
                  <a:cubicBezTo>
                    <a:pt x="203200" y="2254504"/>
                    <a:pt x="177800" y="2279904"/>
                    <a:pt x="146431" y="2279904"/>
                  </a:cubicBezTo>
                  <a:lnTo>
                    <a:pt x="56769" y="2279904"/>
                  </a:lnTo>
                  <a:cubicBezTo>
                    <a:pt x="25400" y="2279904"/>
                    <a:pt x="0" y="2254504"/>
                    <a:pt x="0" y="2223135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466255" y="686246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Impact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6255" y="7389762"/>
            <a:ext cx="86498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Makes education not just informative, but practical and career-focused.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500164"/>
            <a:ext cx="42529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Importance of Area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324820"/>
            <a:ext cx="587990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Motivation for Choosing this Area: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107210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Students today often face challenges in connecting theory to practice. Despite absorbing complex concepts, they struggle to visualise practical implications.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956500" y="5389661"/>
            <a:ext cx="425203" cy="531614"/>
            <a:chOff x="0" y="0"/>
            <a:chExt cx="566937" cy="708818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t="0" r="-235" b="-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771632" y="5333405"/>
            <a:ext cx="852413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disconnect reduces engagement and diminishes relevance.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7956500" y="6821389"/>
            <a:ext cx="425203" cy="531614"/>
            <a:chOff x="0" y="0"/>
            <a:chExt cx="566937" cy="708818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66928" cy="708787"/>
            </a:xfrm>
            <a:custGeom>
              <a:avLst/>
              <a:gdLst/>
              <a:ahLst/>
              <a:cxnLst/>
              <a:rect r="r" b="b" t="t" l="l"/>
              <a:pathLst>
                <a:path h="708787" w="566928">
                  <a:moveTo>
                    <a:pt x="0" y="0"/>
                  </a:moveTo>
                  <a:lnTo>
                    <a:pt x="566928" y="0"/>
                  </a:lnTo>
                  <a:lnTo>
                    <a:pt x="566928" y="708787"/>
                  </a:lnTo>
                  <a:lnTo>
                    <a:pt x="0" y="708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33" t="0" r="-235" b="-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771632" y="6765131"/>
            <a:ext cx="8524131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Without real-world links, learning becomes rote memorisation rather than discovery.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5137100"/>
            <a:ext cx="8094612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Potential Challenges and Opportunities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62806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Challenges: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921401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Difficulty in linking textbook knowledge to real-world applications.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927776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Reduced student engagement and lack of career readiness.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6280696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Opportunities for AI: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6921401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Make learning interactive and dynamic.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7474149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Bridge theory with practical applications.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8026896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Enhance education quality and global scalability.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507307"/>
            <a:ext cx="5896273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Preliminary Solution Concept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333196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Solution Concept: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4114354"/>
            <a:ext cx="944552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The </a:t>
            </a:r>
            <a:r>
              <a:rPr lang="en-US" sz="2187">
                <a:solidFill>
                  <a:srgbClr val="325F7B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AI Knowledge Companion</a:t>
            </a: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is an intelligent assistant that converts static textbook content into dynamic and interactive learning experiences.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50237" y="5435799"/>
            <a:ext cx="9445526" cy="1020664"/>
            <a:chOff x="0" y="0"/>
            <a:chExt cx="12594035" cy="1360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82" cy="1361059"/>
            </a:xfrm>
            <a:custGeom>
              <a:avLst/>
              <a:gdLst/>
              <a:ahLst/>
              <a:cxnLst/>
              <a:rect r="r" b="b" t="t" l="l"/>
              <a:pathLst>
                <a:path h="1361059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304290"/>
                  </a:lnTo>
                  <a:cubicBezTo>
                    <a:pt x="12594082" y="1335659"/>
                    <a:pt x="12568682" y="1361059"/>
                    <a:pt x="12537313" y="1361059"/>
                  </a:cubicBezTo>
                  <a:lnTo>
                    <a:pt x="56769" y="1361059"/>
                  </a:lnTo>
                  <a:cubicBezTo>
                    <a:pt x="25400" y="1361059"/>
                    <a:pt x="0" y="1335659"/>
                    <a:pt x="0" y="130429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133755" y="5624066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Goes beyond memorisation to enable true understanding.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50237" y="6739979"/>
            <a:ext cx="9445526" cy="1020664"/>
            <a:chOff x="0" y="0"/>
            <a:chExt cx="12594035" cy="13608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4082" cy="1361059"/>
            </a:xfrm>
            <a:custGeom>
              <a:avLst/>
              <a:gdLst/>
              <a:ahLst/>
              <a:cxnLst/>
              <a:rect r="r" b="b" t="t" l="l"/>
              <a:pathLst>
                <a:path h="1361059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304290"/>
                  </a:lnTo>
                  <a:cubicBezTo>
                    <a:pt x="12594082" y="1335659"/>
                    <a:pt x="12568682" y="1361059"/>
                    <a:pt x="12537313" y="1361059"/>
                  </a:cubicBezTo>
                  <a:lnTo>
                    <a:pt x="56769" y="1361059"/>
                  </a:lnTo>
                  <a:cubicBezTo>
                    <a:pt x="25400" y="1361059"/>
                    <a:pt x="0" y="1335659"/>
                    <a:pt x="0" y="1304290"/>
                  </a:cubicBezTo>
                  <a:close/>
                </a:path>
              </a:pathLst>
            </a:custGeom>
            <a:solidFill>
              <a:srgbClr val="F3EEE3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33755" y="6928248"/>
            <a:ext cx="8878491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Connects concepts across industries (engineering, finance, etc.).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1133326"/>
            <a:ext cx="6718697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Key Features and Functionalities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50237" y="2428131"/>
            <a:ext cx="4580930" cy="3447157"/>
            <a:chOff x="0" y="0"/>
            <a:chExt cx="6107907" cy="45962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07938" cy="4596257"/>
            </a:xfrm>
            <a:custGeom>
              <a:avLst/>
              <a:gdLst/>
              <a:ahLst/>
              <a:cxnLst/>
              <a:rect r="r" b="b" t="t" l="l"/>
              <a:pathLst>
                <a:path h="4596257" w="6107938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098" y="0"/>
                  </a:lnTo>
                  <a:cubicBezTo>
                    <a:pt x="5998718" y="0"/>
                    <a:pt x="6107938" y="109220"/>
                    <a:pt x="6107938" y="243840"/>
                  </a:cubicBezTo>
                  <a:lnTo>
                    <a:pt x="6107938" y="4352417"/>
                  </a:lnTo>
                  <a:cubicBezTo>
                    <a:pt x="6107938" y="4487037"/>
                    <a:pt x="5998718" y="4596257"/>
                    <a:pt x="5864098" y="4596257"/>
                  </a:cubicBezTo>
                  <a:lnTo>
                    <a:pt x="243840" y="4596257"/>
                  </a:lnTo>
                  <a:cubicBezTo>
                    <a:pt x="109220" y="4596257"/>
                    <a:pt x="0" y="4487037"/>
                    <a:pt x="0" y="4352417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50237" y="2390031"/>
            <a:ext cx="4580930" cy="152400"/>
            <a:chOff x="0" y="0"/>
            <a:chExt cx="6107907" cy="203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07938" cy="203327"/>
            </a:xfrm>
            <a:custGeom>
              <a:avLst/>
              <a:gdLst/>
              <a:ahLst/>
              <a:cxnLst/>
              <a:rect r="r" b="b" t="t" l="l"/>
              <a:pathLst>
                <a:path h="203327" w="610793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169" y="0"/>
                  </a:lnTo>
                  <a:cubicBezTo>
                    <a:pt x="6082538" y="0"/>
                    <a:pt x="6107938" y="25400"/>
                    <a:pt x="6107938" y="56769"/>
                  </a:cubicBezTo>
                  <a:lnTo>
                    <a:pt x="6107938" y="146558"/>
                  </a:lnTo>
                  <a:cubicBezTo>
                    <a:pt x="6107938" y="177927"/>
                    <a:pt x="6082538" y="203327"/>
                    <a:pt x="6051169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15425" y="2002929"/>
            <a:ext cx="850552" cy="850553"/>
            <a:chOff x="0" y="0"/>
            <a:chExt cx="1134070" cy="11340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70517" y="2215604"/>
            <a:ext cx="340221" cy="425202"/>
            <a:chOff x="0" y="0"/>
            <a:chExt cx="453628" cy="566937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3" b="-1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171855" y="3127325"/>
            <a:ext cx="3937695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Interactive Mind Maps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71855" y="4097536"/>
            <a:ext cx="3937695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Visual flow of key concepts and relationships.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714685" y="2428131"/>
            <a:ext cx="4581079" cy="3447157"/>
            <a:chOff x="0" y="0"/>
            <a:chExt cx="6108105" cy="45962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8065" cy="4596257"/>
            </a:xfrm>
            <a:custGeom>
              <a:avLst/>
              <a:gdLst/>
              <a:ahLst/>
              <a:cxnLst/>
              <a:rect r="r" b="b" t="t" l="l"/>
              <a:pathLst>
                <a:path h="4596257" w="6108065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5864225" y="0"/>
                  </a:lnTo>
                  <a:cubicBezTo>
                    <a:pt x="5998845" y="0"/>
                    <a:pt x="6108065" y="109220"/>
                    <a:pt x="6108065" y="243840"/>
                  </a:cubicBezTo>
                  <a:lnTo>
                    <a:pt x="6108065" y="4352417"/>
                  </a:lnTo>
                  <a:cubicBezTo>
                    <a:pt x="6108065" y="4487037"/>
                    <a:pt x="5998845" y="4596257"/>
                    <a:pt x="5864225" y="4596257"/>
                  </a:cubicBezTo>
                  <a:lnTo>
                    <a:pt x="243840" y="4596257"/>
                  </a:lnTo>
                  <a:cubicBezTo>
                    <a:pt x="109220" y="4596257"/>
                    <a:pt x="0" y="4487037"/>
                    <a:pt x="0" y="4352417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714685" y="2390031"/>
            <a:ext cx="4581079" cy="152400"/>
            <a:chOff x="0" y="0"/>
            <a:chExt cx="6108105" cy="2032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108192" cy="203327"/>
            </a:xfrm>
            <a:custGeom>
              <a:avLst/>
              <a:gdLst/>
              <a:ahLst/>
              <a:cxnLst/>
              <a:rect r="r" b="b" t="t" l="l"/>
              <a:pathLst>
                <a:path h="203327" w="6108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146558"/>
                  </a:lnTo>
                  <a:cubicBezTo>
                    <a:pt x="6108192" y="177927"/>
                    <a:pt x="6082792" y="203327"/>
                    <a:pt x="605142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579872" y="2002929"/>
            <a:ext cx="850553" cy="850553"/>
            <a:chOff x="0" y="0"/>
            <a:chExt cx="1134070" cy="113407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4834964" y="2215604"/>
            <a:ext cx="340221" cy="425202"/>
            <a:chOff x="0" y="0"/>
            <a:chExt cx="453628" cy="566937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" r="3" b="-1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036302" y="3127325"/>
            <a:ext cx="393784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Real-World Applications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36302" y="4097536"/>
            <a:ext cx="3937844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Shows practical use of theories (Physics, Economics, Chemistry, etc.).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7850237" y="6584007"/>
            <a:ext cx="9445526" cy="2550616"/>
            <a:chOff x="0" y="0"/>
            <a:chExt cx="12594035" cy="340082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94082" cy="3400806"/>
            </a:xfrm>
            <a:custGeom>
              <a:avLst/>
              <a:gdLst/>
              <a:ahLst/>
              <a:cxnLst/>
              <a:rect r="r" b="b" t="t" l="l"/>
              <a:pathLst>
                <a:path h="3400806" w="12594082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12350242" y="0"/>
                  </a:lnTo>
                  <a:cubicBezTo>
                    <a:pt x="12484862" y="0"/>
                    <a:pt x="12594082" y="109220"/>
                    <a:pt x="12594082" y="243840"/>
                  </a:cubicBezTo>
                  <a:lnTo>
                    <a:pt x="12594082" y="3156966"/>
                  </a:lnTo>
                  <a:cubicBezTo>
                    <a:pt x="12594082" y="3291586"/>
                    <a:pt x="12484862" y="3400806"/>
                    <a:pt x="12350242" y="3400806"/>
                  </a:cubicBezTo>
                  <a:lnTo>
                    <a:pt x="243840" y="3400806"/>
                  </a:lnTo>
                  <a:cubicBezTo>
                    <a:pt x="109220" y="3400806"/>
                    <a:pt x="0" y="3291586"/>
                    <a:pt x="0" y="3156966"/>
                  </a:cubicBez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7850237" y="6545908"/>
            <a:ext cx="9445526" cy="152400"/>
            <a:chOff x="0" y="0"/>
            <a:chExt cx="12594035" cy="2032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594082" cy="203327"/>
            </a:xfrm>
            <a:custGeom>
              <a:avLst/>
              <a:gdLst/>
              <a:ahLst/>
              <a:cxnLst/>
              <a:rect r="r" b="b" t="t" l="l"/>
              <a:pathLst>
                <a:path h="203327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146558"/>
                  </a:lnTo>
                  <a:cubicBezTo>
                    <a:pt x="12594082" y="177927"/>
                    <a:pt x="12568682" y="203327"/>
                    <a:pt x="12537313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147724" y="6158805"/>
            <a:ext cx="850553" cy="850552"/>
            <a:chOff x="0" y="0"/>
            <a:chExt cx="1134070" cy="11340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325F7B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402815" y="6371481"/>
            <a:ext cx="340221" cy="425203"/>
            <a:chOff x="0" y="0"/>
            <a:chExt cx="453628" cy="566937"/>
          </a:xfrm>
        </p:grpSpPr>
        <p:sp>
          <p:nvSpPr>
            <p:cNvPr name="Freeform 36" id="36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8" r="3" b="-1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8171855" y="7283202"/>
            <a:ext cx="755392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Auto-Generated Quizzes &amp; Coding Problems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71855" y="7810500"/>
            <a:ext cx="8802290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Reinforce understanding through instant practice, feedback, and problem-solving.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4456659"/>
            <a:ext cx="7651997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Target Users and Expected Use Cases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60025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Target Users: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240959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Students: Deeper understanding, higher engagement, career preparation.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7247334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Educators: Augment teaching, automated assessments, more time for personal interaction.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8253710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Institutions: Improve quality of education, attract learners, enhance reputation.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560025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Use Cases: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6240959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Students using AI for study assistance.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6793706"/>
            <a:ext cx="7805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Teachers using AI for supplementary teaching and assessments.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99401" y="7800082"/>
            <a:ext cx="7805886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Institutions adopting AI to modernise learning.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0237" y="2695129"/>
            <a:ext cx="9445526" cy="108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Requirements and Privacy Considerations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437033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Needs: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5011042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Textbook chapters, PDFs, and academic resources for analysis.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017419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 interaction data for personalised recommendations.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28401" y="4370337"/>
            <a:ext cx="395481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Privacy Considerations: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28401" y="5011042"/>
            <a:ext cx="4376886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Ensure secure storage of student information.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28401" y="6017419"/>
            <a:ext cx="4376886" cy="145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Apply anonymisation and compliance with education data policies.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073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CF5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544044"/>
            <a:chOff x="0" y="0"/>
            <a:chExt cx="24384000" cy="472539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725416"/>
            </a:xfrm>
            <a:custGeom>
              <a:avLst/>
              <a:gdLst/>
              <a:ahLst/>
              <a:cxnLst/>
              <a:rect r="r" b="b" t="t" l="l"/>
              <a:pathLst>
                <a:path h="4725416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5179516"/>
            <a:ext cx="6186339" cy="55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124E73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AI Technologies and Methods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92238" y="6049119"/>
            <a:ext cx="708720" cy="708720"/>
            <a:chOff x="0" y="0"/>
            <a:chExt cx="944960" cy="94496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92238" y="7102674"/>
            <a:ext cx="519826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Natural Language Processing (NLP)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8" y="8072884"/>
            <a:ext cx="5198269" cy="54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for analysing text and generating quizzes.</a:t>
            </a:r>
          </a:p>
        </p:txBody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6544866" y="6049119"/>
            <a:ext cx="708720" cy="708720"/>
            <a:chOff x="0" y="0"/>
            <a:chExt cx="944960" cy="94496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544866" y="710267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Machine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44866" y="7629971"/>
            <a:ext cx="519826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for adaptive learning and recommendations.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097494" y="6049119"/>
            <a:ext cx="708720" cy="708720"/>
            <a:chOff x="0" y="0"/>
            <a:chExt cx="944960" cy="94496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2097494" y="710267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2B415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Data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97494" y="7629971"/>
            <a:ext cx="5198269" cy="100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B415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for extracting meaningful insights from educational content.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DAGx_Wj0CjI</dc:identifier>
  <dcterms:modified xsi:type="dcterms:W3CDTF">2011-08-01T06:04:30Z</dcterms:modified>
  <cp:revision>1</cp:revision>
  <dc:title>AI-Knowledge-Companion-Bridging-Theory-and-Reality (1).pptx</dc:title>
</cp:coreProperties>
</file>